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  <p:sldMasterId id="2147483661" r:id="rId3"/>
  </p:sldMasterIdLst>
  <p:notesMasterIdLst>
    <p:notesMasterId r:id="rId19"/>
  </p:notesMasterIdLst>
  <p:handoutMasterIdLst>
    <p:handoutMasterId r:id="rId20"/>
  </p:handoutMasterIdLst>
  <p:sldIdLst>
    <p:sldId id="383" r:id="rId4"/>
    <p:sldId id="382" r:id="rId5"/>
    <p:sldId id="381" r:id="rId6"/>
    <p:sldId id="384" r:id="rId7"/>
    <p:sldId id="385" r:id="rId8"/>
    <p:sldId id="386" r:id="rId9"/>
    <p:sldId id="387" r:id="rId10"/>
    <p:sldId id="388" r:id="rId11"/>
    <p:sldId id="389" r:id="rId12"/>
    <p:sldId id="394" r:id="rId13"/>
    <p:sldId id="396" r:id="rId14"/>
    <p:sldId id="395" r:id="rId15"/>
    <p:sldId id="397" r:id="rId16"/>
    <p:sldId id="391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4A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7DBC7C-33AE-34AE-BA5D-F054FF0ECCDE}" v="5" dt="2025-04-05T16:45:16.239"/>
    <p1510:client id="{7B92C931-35B8-A233-0ADC-621703C426A6}" v="23" dt="2025-04-05T16:44:14.601"/>
    <p1510:client id="{93B267AD-919A-523B-095C-C4C94CC2AB27}" v="165" dt="2025-04-05T15:43:34.533"/>
    <p1510:client id="{AFD23834-39B6-E9BB-5F9B-4003B643FB15}" v="463" dt="2025-04-05T14:07:57.431"/>
    <p1510:client id="{DBE813B4-0807-FF29-711B-69E1665329A1}" v="461" dt="2025-04-05T15:25:33.9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81A6233-DF0B-441A-BB5F-16C21415BB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056C7A-CB16-4055-96D0-9848BB1686D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0" y="8850923"/>
            <a:ext cx="1301262" cy="2930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D7DD55-BFE9-4526-B7AA-03BD9964D435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0B94C3-8860-456D-AA9E-70FEF32BA6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02A85C-9CEC-433E-9236-38470DB15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5881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CADC67-3A80-401E-8FD5-51DE5D855BF9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70C9CF-5446-467F-876F-B44E07740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977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0C9CF-5446-467F-876F-B44E0774028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890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E9FEC1-483B-425E-B0C1-B8B1F2119B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0112" y="2164702"/>
            <a:ext cx="10800557" cy="21942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3B98C62-0FD9-4624-8D35-0215614328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0111" y="4433672"/>
            <a:ext cx="10800557" cy="412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sub-title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5EB812CF-FC02-4C33-A206-BCF1436A39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D26D55-0A22-487A-A687-61FB58A6F1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66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93FDE-0843-445A-8B34-9092D666F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2499" y="1597981"/>
            <a:ext cx="10962859" cy="457898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3D0DE23-B8AD-4136-812D-27D46B8ADC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979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D26D55-0A22-487A-A687-61FB58A6F1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5A661BC8-CBE6-40B1-BF65-3DDC3730B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37" y="136525"/>
            <a:ext cx="9146651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8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81CC48-27A5-4590-A158-B24464D8BE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2499" y="1589103"/>
            <a:ext cx="10962859" cy="45878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AF7114A3-57EF-412A-8AEB-90C1FF86B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37" y="136525"/>
            <a:ext cx="9146651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291FBA3B-7B9C-4B9A-93C5-F00783BA10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979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D26D55-0A22-487A-A687-61FB58A6F1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00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81110BB5-4CAA-4D6D-B0E5-CD6E3D5444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3240"/>
            <a:ext cx="12192000" cy="21942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3B7D03F5-A2EB-443F-8808-CB92782BB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D26D55-0A22-487A-A687-61FB58A6F1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71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A957C91-5AD0-4461-941C-245F034364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2499" y="1589103"/>
            <a:ext cx="10962859" cy="457200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E181B04-7A0A-4201-BF8A-A7E924267571}"/>
              </a:ext>
            </a:extLst>
          </p:cNvPr>
          <p:cNvSpPr txBox="1">
            <a:spLocks/>
          </p:cNvSpPr>
          <p:nvPr userDrawn="1"/>
        </p:nvSpPr>
        <p:spPr>
          <a:xfrm>
            <a:off x="3311371" y="-11424"/>
            <a:ext cx="8880629" cy="789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DBAE61E2-5E8A-4CA1-8C1E-1106F4E462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979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D26D55-0A22-487A-A687-61FB58A6F1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7DA09F63-7F7A-4F6B-8B0F-50384B019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37" y="136525"/>
            <a:ext cx="9146651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494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F51A7-6B22-4874-8FC5-ED388E5D1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499" y="1597981"/>
            <a:ext cx="10971737" cy="4578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F4D43A2-E4DB-497D-9B5D-E32D9E64BE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979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D26D55-0A22-487A-A687-61FB58A6F1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22B04073-83B8-47CB-9F12-D7CD4B660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37" y="136525"/>
            <a:ext cx="9146651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550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6E213-C056-49F2-8A77-C3C4C25F4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2500" y="1597981"/>
            <a:ext cx="10971737" cy="4580877"/>
          </a:xfrm>
        </p:spPr>
        <p:txBody>
          <a:bodyPr/>
          <a:lstStyle>
            <a:lvl1pPr marL="0" indent="0">
              <a:buNone/>
              <a:defRPr sz="2400">
                <a:solidFill>
                  <a:srgbClr val="0070C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BA76B584-4F94-4DD1-9943-77A2F3AF15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979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D26D55-0A22-487A-A687-61FB58A6F1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40D9B5B-D231-4612-89E6-B4776226B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37" y="136525"/>
            <a:ext cx="9146651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75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F5726-7887-4ED4-A172-AF93078815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500" y="1606858"/>
            <a:ext cx="5473500" cy="45701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A0F843-3E9A-4C49-A1AC-A3FA71EF73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05941" y="1606858"/>
            <a:ext cx="5473499" cy="45701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6FCE726-79EE-487F-9798-E531C3475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979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D26D55-0A22-487A-A687-61FB58A6F1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3FB126F2-FBF5-4556-AAF5-1ECB22E17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37" y="136525"/>
            <a:ext cx="9146651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431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1CF06-6B06-4E7F-82EA-7C5047EA6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2500" y="1603275"/>
            <a:ext cx="54735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D9E841-81B0-403F-B4A9-7ACB7AAF8E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2499" y="2512381"/>
            <a:ext cx="5473499" cy="3677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BB9AEE-2F75-43DB-921D-43380FB8C5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1603275"/>
            <a:ext cx="547349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F1E4C2-CBB6-4430-BE56-3BF9E9AA8B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5999" y="2512381"/>
            <a:ext cx="5473500" cy="3677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EDD1D7D5-B40B-4404-87A7-8074677D89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4979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D26D55-0A22-487A-A687-61FB58A6F1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01B562F-EFD8-422F-B98E-C48C0F73A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37" y="136525"/>
            <a:ext cx="9146651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85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7972AD-1D52-4C38-A4F1-BA8AAFF970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979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D26D55-0A22-487A-A687-61FB58A6F1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0797FE1-3F5B-4DD2-B196-B7AAF6628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37" y="136525"/>
            <a:ext cx="9146651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909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B3D6C-BEF2-4E06-A9B0-9A309DB34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5984" y="1606858"/>
            <a:ext cx="6622644" cy="456312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ECDB52-24E0-4CBA-AE63-33BD3EF657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2500" y="1606859"/>
            <a:ext cx="4008210" cy="456312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EEB6E2B-6FA2-4169-B497-FAE2CD95A8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979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D26D55-0A22-487A-A687-61FB58A6F1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479BEDD5-9D69-4F36-BBA7-2ED62B0AD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37" y="136525"/>
            <a:ext cx="9146651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946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D3D43A-8744-40D7-AFFD-6F0B4A4ECB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882718" y="1606858"/>
            <a:ext cx="6675910" cy="4554244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5C3DD-CC1C-4A73-BCDA-09DF7D09C2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2500" y="1606859"/>
            <a:ext cx="3983272" cy="455424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22E68E5-0D29-4AF4-99F7-1F5BCDCEB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979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D26D55-0A22-487A-A687-61FB58A6F1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7BED9312-A7F8-456D-9D54-D034D0978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37" y="136525"/>
            <a:ext cx="9146651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18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3.jpe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166A51-751E-4C91-AF12-35FEA5D260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757" y="693895"/>
            <a:ext cx="2930486" cy="13161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B40CFA-9026-435C-9897-175C51B6BE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7784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D26D55-0A22-487A-A687-61FB58A6F1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161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16BAF0-010B-4DE2-BDEA-F2879C620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12" y="111921"/>
            <a:ext cx="9146651" cy="466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FBB290-2494-4607-B867-D433D75318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2500" y="1313895"/>
            <a:ext cx="10947000" cy="48630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1278EBD5-1C90-47B8-ADFB-BF109E3CF4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D26D55-0A22-487A-A687-61FB58A6F1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EC741C-2937-40DA-B5CD-6BDD68A49B8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551" y="128067"/>
            <a:ext cx="1453950" cy="25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72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300" b="1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C9FC78E-716C-42DD-9A91-4572741330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899" y="2146020"/>
            <a:ext cx="4250199" cy="405758"/>
          </a:xfrm>
          <a:prstGeom prst="rect">
            <a:avLst/>
          </a:prstGeom>
        </p:spPr>
      </p:pic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7D5A94FF-61CC-4076-B3C5-90D92D65176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329" y="552354"/>
            <a:ext cx="3051338" cy="1370415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36F9F23-BD13-46C8-A1F1-15DBEB1CBF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D26D55-0A22-487A-A687-61FB58A6F1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300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262169"/>
            <a:ext cx="12191997" cy="1352603"/>
          </a:xfrm>
        </p:spPr>
        <p:txBody>
          <a:bodyPr lIns="91440" tIns="45720" rIns="91440" bIns="45720" anchor="t"/>
          <a:lstStyle/>
          <a:p>
            <a:r>
              <a:rPr lang="en-US" altLang="en-US" sz="4000">
                <a:solidFill>
                  <a:srgbClr val="FFC000"/>
                </a:solidFill>
                <a:latin typeface="Arial"/>
                <a:cs typeface="Arial"/>
              </a:rPr>
              <a:t>CÔNG NGHỆ LẬP TRÌNH WEB</a:t>
            </a:r>
          </a:p>
          <a:p>
            <a:r>
              <a:rPr lang="en-US" sz="2700">
                <a:latin typeface="Arial"/>
                <a:cs typeface="Times New Roman"/>
              </a:rPr>
              <a:t>PHÂN TÍCH, XÂY DỰNG PHẦN MỀM QUẢN LÝ BÁN HÀNG THỜI TRANG</a:t>
            </a:r>
            <a:endParaRPr lang="en-US" sz="2700">
              <a:latin typeface="Arial"/>
            </a:endParaRPr>
          </a:p>
          <a:p>
            <a:br>
              <a:rPr lang="en-US"/>
            </a:b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" y="6445250"/>
            <a:ext cx="12191997" cy="412750"/>
          </a:xfrm>
        </p:spPr>
        <p:txBody>
          <a:bodyPr lIns="91440" tIns="45720" rIns="91440" bIns="45720" anchor="ctr"/>
          <a:lstStyle/>
          <a:p>
            <a:r>
              <a:rPr lang="en-US" b="1">
                <a:latin typeface="Arial" panose="020B0604020202020204"/>
                <a:cs typeface="Arial" panose="020B0604020202020204"/>
              </a:rPr>
              <a:t>Hà </a:t>
            </a:r>
            <a:r>
              <a:rPr lang="en-US" b="1" err="1">
                <a:latin typeface="Arial" panose="020B0604020202020204"/>
                <a:cs typeface="Arial" panose="020B0604020202020204"/>
              </a:rPr>
              <a:t>Nội</a:t>
            </a:r>
            <a:r>
              <a:rPr lang="en-US" b="1">
                <a:latin typeface="Arial" panose="020B0604020202020204"/>
                <a:cs typeface="Arial" panose="020B0604020202020204"/>
              </a:rPr>
              <a:t>, 10 </a:t>
            </a:r>
            <a:r>
              <a:rPr lang="en-US" b="1" err="1">
                <a:latin typeface="Arial" panose="020B0604020202020204"/>
                <a:cs typeface="Arial" panose="020B0604020202020204"/>
              </a:rPr>
              <a:t>tháng</a:t>
            </a:r>
            <a:r>
              <a:rPr lang="en-US" b="1">
                <a:latin typeface="Arial" panose="020B0604020202020204"/>
                <a:cs typeface="Arial" panose="020B0604020202020204"/>
              </a:rPr>
              <a:t> 4 </a:t>
            </a:r>
            <a:r>
              <a:rPr lang="en-US" b="1" err="1">
                <a:latin typeface="Arial" panose="020B0604020202020204"/>
                <a:cs typeface="Arial" panose="020B0604020202020204"/>
              </a:rPr>
              <a:t>năm</a:t>
            </a:r>
            <a:r>
              <a:rPr lang="en-US" b="1">
                <a:latin typeface="Arial" panose="020B0604020202020204"/>
                <a:cs typeface="Arial" panose="020B0604020202020204"/>
              </a:rPr>
              <a:t> 2025</a:t>
            </a:r>
            <a:endParaRPr lang="en-US" b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D26D55-0A22-487A-A687-61FB58A6F16A}" type="slidenum">
              <a:rPr lang="en-US" smtClean="0"/>
              <a:t>1</a:t>
            </a:fld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3719195" y="41744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graphicFrame>
        <p:nvGraphicFramePr>
          <p:cNvPr id="9" name="Table 8"/>
          <p:cNvGraphicFramePr/>
          <p:nvPr>
            <p:extLst>
              <p:ext uri="{D42A27DB-BD31-4B8C-83A1-F6EECF244321}">
                <p14:modId xmlns:p14="http://schemas.microsoft.com/office/powerpoint/2010/main" val="2589122865"/>
              </p:ext>
            </p:extLst>
          </p:nvPr>
        </p:nvGraphicFramePr>
        <p:xfrm>
          <a:off x="1753518" y="3764095"/>
          <a:ext cx="8688914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7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42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400" b="1" err="1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Nhóm</a:t>
                      </a:r>
                      <a:r>
                        <a:rPr lang="en-US" sz="2400" b="1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2400" b="1" err="1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sinh</a:t>
                      </a:r>
                      <a:r>
                        <a:rPr lang="en-US" sz="2400" b="1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2400" b="1" err="1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viên</a:t>
                      </a:r>
                      <a:r>
                        <a:rPr lang="en-US" sz="2400" b="1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i="0" u="none" strike="noStrike" noProof="0">
                          <a:solidFill>
                            <a:schemeClr val="bg1"/>
                          </a:solidFill>
                          <a:latin typeface="Arial"/>
                        </a:rPr>
                        <a:t>Nguyễn Minh Hoàng</a:t>
                      </a:r>
                      <a:endParaRPr lang="en-US" sz="2400" b="0" i="0" u="none" strike="noStrik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BCS230038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sz="2400" b="1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Nguyễn </a:t>
                      </a:r>
                      <a:r>
                        <a:rPr lang="en-US" sz="2400" b="1" err="1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Đình</a:t>
                      </a:r>
                      <a:r>
                        <a:rPr lang="en-US" sz="2400" b="1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 Tuấn Anh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BCS230010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99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2400" b="1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Nguyễn Thiện Phúc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BCS230068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73816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sz="2400" b="1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Lê </a:t>
                      </a:r>
                      <a:r>
                        <a:rPr lang="en-US" sz="2400" b="1" err="1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Đình</a:t>
                      </a:r>
                      <a:r>
                        <a:rPr lang="en-US" sz="2400" b="1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 Anh Đức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BCS230027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3770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FE200B-13BC-5E20-92AA-08CA85F315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D26D55-0A22-487A-A687-61FB58A6F16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4C9657-D968-AFF6-9BCD-650008463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2285" y="90621"/>
            <a:ext cx="3509688" cy="457200"/>
          </a:xfrm>
        </p:spPr>
        <p:txBody>
          <a:bodyPr/>
          <a:lstStyle/>
          <a:p>
            <a:r>
              <a:rPr lang="en-US">
                <a:cs typeface="Arial"/>
              </a:rPr>
              <a:t>SƠ ĐỒ USECASE</a:t>
            </a:r>
            <a:endParaRPr lang="en-US"/>
          </a:p>
        </p:txBody>
      </p:sp>
      <p:pic>
        <p:nvPicPr>
          <p:cNvPr id="2" name="Picture 1" descr="A black and white screen with white ovals&#10;&#10;AI-generated content may be incorrect.">
            <a:extLst>
              <a:ext uri="{FF2B5EF4-FFF2-40B4-BE49-F238E27FC236}">
                <a16:creationId xmlns:a16="http://schemas.microsoft.com/office/drawing/2014/main" id="{C2E79553-0C35-AF92-B74A-6DEDD53EA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" y="475331"/>
            <a:ext cx="4070044" cy="2694083"/>
          </a:xfrm>
          <a:prstGeom prst="rect">
            <a:avLst/>
          </a:prstGeom>
        </p:spPr>
      </p:pic>
      <p:pic>
        <p:nvPicPr>
          <p:cNvPr id="6" name="Picture 5" descr="A black and white screen with white ovals&#10;&#10;AI-generated content may be incorrect.">
            <a:extLst>
              <a:ext uri="{FF2B5EF4-FFF2-40B4-BE49-F238E27FC236}">
                <a16:creationId xmlns:a16="http://schemas.microsoft.com/office/drawing/2014/main" id="{B46EE3E1-4D43-5D44-EE7A-F44F58C23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266" y="470913"/>
            <a:ext cx="3900431" cy="2785547"/>
          </a:xfrm>
          <a:prstGeom prst="rect">
            <a:avLst/>
          </a:prstGeom>
        </p:spPr>
      </p:pic>
      <p:pic>
        <p:nvPicPr>
          <p:cNvPr id="7" name="Picture 6" descr="A black and white screen with white ovals&#10;&#10;AI-generated content may be incorrect.">
            <a:extLst>
              <a:ext uri="{FF2B5EF4-FFF2-40B4-BE49-F238E27FC236}">
                <a16:creationId xmlns:a16="http://schemas.microsoft.com/office/drawing/2014/main" id="{F06CFCF2-5964-688A-1CE1-A8FBFFDBE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954" y="3344480"/>
            <a:ext cx="4442093" cy="3290484"/>
          </a:xfrm>
          <a:prstGeom prst="rect">
            <a:avLst/>
          </a:prstGeom>
        </p:spPr>
      </p:pic>
      <p:pic>
        <p:nvPicPr>
          <p:cNvPr id="8" name="Picture 7" descr="A black background with white ovals&#10;&#10;AI-generated content may be incorrect.">
            <a:extLst>
              <a:ext uri="{FF2B5EF4-FFF2-40B4-BE49-F238E27FC236}">
                <a16:creationId xmlns:a16="http://schemas.microsoft.com/office/drawing/2014/main" id="{E3AE7284-4792-CF7E-11AF-49FC1992D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309" y="3438009"/>
            <a:ext cx="4434634" cy="3094248"/>
          </a:xfrm>
          <a:prstGeom prst="rect">
            <a:avLst/>
          </a:prstGeom>
        </p:spPr>
      </p:pic>
      <p:pic>
        <p:nvPicPr>
          <p:cNvPr id="9" name="Picture 8" descr="A black background with white ovals&#10;&#10;AI-generated content may be incorrect.">
            <a:extLst>
              <a:ext uri="{FF2B5EF4-FFF2-40B4-BE49-F238E27FC236}">
                <a16:creationId xmlns:a16="http://schemas.microsoft.com/office/drawing/2014/main" id="{CCEF57D2-3A32-E1AF-34A0-65802DB7C4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8958" y="472062"/>
            <a:ext cx="3705914" cy="276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35971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FE200B-13BC-5E20-92AA-08CA85F315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D26D55-0A22-487A-A687-61FB58A6F16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4C9657-D968-AFF6-9BCD-650008463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2285" y="90621"/>
            <a:ext cx="3509688" cy="457200"/>
          </a:xfrm>
        </p:spPr>
        <p:txBody>
          <a:bodyPr/>
          <a:lstStyle/>
          <a:p>
            <a:r>
              <a:rPr lang="en-US">
                <a:cs typeface="Arial"/>
              </a:rPr>
              <a:t>SƠ ĐỒ USECASE</a:t>
            </a:r>
            <a:endParaRPr lang="en-US"/>
          </a:p>
        </p:txBody>
      </p:sp>
      <p:pic>
        <p:nvPicPr>
          <p:cNvPr id="2" name="Picture 1" descr="A black background with white ovals&#10;&#10;AI-generated content may be incorrect.">
            <a:extLst>
              <a:ext uri="{FF2B5EF4-FFF2-40B4-BE49-F238E27FC236}">
                <a16:creationId xmlns:a16="http://schemas.microsoft.com/office/drawing/2014/main" id="{33971542-C410-DEB8-4930-A25D365D7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11" y="736007"/>
            <a:ext cx="5601733" cy="2898010"/>
          </a:xfrm>
          <a:prstGeom prst="rect">
            <a:avLst/>
          </a:prstGeom>
        </p:spPr>
      </p:pic>
      <p:pic>
        <p:nvPicPr>
          <p:cNvPr id="6" name="Picture 5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3F7CBFED-E964-24A6-A75B-4FE65CCBD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112" y="501898"/>
            <a:ext cx="5614931" cy="3145890"/>
          </a:xfrm>
          <a:prstGeom prst="rect">
            <a:avLst/>
          </a:prstGeom>
        </p:spPr>
      </p:pic>
      <p:pic>
        <p:nvPicPr>
          <p:cNvPr id="7" name="Picture 6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2E2524E0-6447-1141-1FF8-1E9420D01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205" y="3637683"/>
            <a:ext cx="11053591" cy="320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88158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FE200B-13BC-5E20-92AA-08CA85F315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D26D55-0A22-487A-A687-61FB58A6F16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4C9657-D968-AFF6-9BCD-650008463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2285" y="90621"/>
            <a:ext cx="3509688" cy="457200"/>
          </a:xfrm>
        </p:spPr>
        <p:txBody>
          <a:bodyPr/>
          <a:lstStyle/>
          <a:p>
            <a:r>
              <a:rPr lang="en-US">
                <a:cs typeface="Arial"/>
              </a:rPr>
              <a:t>SƠ ĐỒ USECASE</a:t>
            </a:r>
            <a:endParaRPr lang="en-US"/>
          </a:p>
        </p:txBody>
      </p:sp>
      <p:pic>
        <p:nvPicPr>
          <p:cNvPr id="2" name="Picture 1" descr="A black background with white ovals&#10;&#10;AI-generated content may be incorrect.">
            <a:extLst>
              <a:ext uri="{FF2B5EF4-FFF2-40B4-BE49-F238E27FC236}">
                <a16:creationId xmlns:a16="http://schemas.microsoft.com/office/drawing/2014/main" id="{4D629F66-DD74-8BFA-4761-28C44DF52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42" y="2021877"/>
            <a:ext cx="10622097" cy="306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719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0E2CB7-1344-9B43-A348-FD5F39D19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D26D55-0A22-487A-A687-61FB58A6F16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71111F-00A3-0805-D6E9-1CD88D9A4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851" y="99802"/>
            <a:ext cx="9146651" cy="457200"/>
          </a:xfrm>
        </p:spPr>
        <p:txBody>
          <a:bodyPr/>
          <a:lstStyle/>
          <a:p>
            <a:pPr algn="ctr"/>
            <a:r>
              <a:rPr lang="en-US" err="1">
                <a:cs typeface="Arial"/>
              </a:rPr>
              <a:t>Xây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Dựng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Và</a:t>
            </a:r>
            <a:r>
              <a:rPr lang="en-US">
                <a:cs typeface="Arial"/>
              </a:rPr>
              <a:t> Demo </a:t>
            </a:r>
            <a:r>
              <a:rPr lang="en-US" err="1">
                <a:cs typeface="Arial"/>
              </a:rPr>
              <a:t>Chương</a:t>
            </a:r>
            <a:r>
              <a:rPr lang="en-US">
                <a:cs typeface="Arial"/>
              </a:rPr>
              <a:t> Trình</a:t>
            </a:r>
          </a:p>
        </p:txBody>
      </p:sp>
    </p:spTree>
    <p:extLst>
      <p:ext uri="{BB962C8B-B14F-4D97-AF65-F5344CB8AC3E}">
        <p14:creationId xmlns:p14="http://schemas.microsoft.com/office/powerpoint/2010/main" val="228575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ACC100-5560-1C4E-D512-3B09BCF43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873" y="1717330"/>
            <a:ext cx="7097471" cy="390879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 sz="2400" b="1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Phát</a:t>
            </a:r>
            <a:r>
              <a:rPr lang="en-US" sz="2400" b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b="1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triển</a:t>
            </a:r>
            <a:r>
              <a:rPr lang="en-US" sz="2400" b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b="1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thêm</a:t>
            </a:r>
            <a:r>
              <a:rPr lang="en-US" sz="2400" b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b="1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chức</a:t>
            </a:r>
            <a:r>
              <a:rPr lang="en-US" sz="2400" b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b="1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năng</a:t>
            </a:r>
            <a:r>
              <a:rPr lang="en-US" sz="2400" b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: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Mở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rộng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các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tính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năng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như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yêu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thích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sản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phẩm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đánh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giá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, so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sánh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giúp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tăng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trải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nghiệm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người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dùng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và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giữ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chân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khách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hàng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.</a:t>
            </a:r>
            <a:endParaRPr lang="en-US" sz="2400">
              <a:solidFill>
                <a:schemeClr val="bg2">
                  <a:lumMod val="10000"/>
                </a:schemeClr>
              </a:solidFill>
              <a:cs typeface="Times New Roman" panose="02020603050405020304"/>
            </a:endParaRPr>
          </a:p>
          <a:p>
            <a:pPr algn="just"/>
            <a:r>
              <a:rPr lang="en-US" sz="2400" b="1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Thêm</a:t>
            </a:r>
            <a:r>
              <a:rPr lang="en-US" sz="2400" b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b="1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bộ</a:t>
            </a:r>
            <a:r>
              <a:rPr lang="en-US" sz="2400" b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b="1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lọc</a:t>
            </a:r>
            <a:r>
              <a:rPr lang="en-US" sz="2400" b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b="1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sản</a:t>
            </a:r>
            <a:r>
              <a:rPr lang="en-US" sz="2400" b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b="1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phẩm</a:t>
            </a:r>
            <a:r>
              <a:rPr lang="en-US" sz="2400" b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: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Tích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hợp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bộ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lọc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thông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minh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theo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size,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màu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giá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...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giúp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khách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hàng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tìm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sản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phẩm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nhanh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chóng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và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chính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xác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hơn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.</a:t>
            </a:r>
            <a:endParaRPr lang="en-US" sz="2400">
              <a:solidFill>
                <a:schemeClr val="bg2">
                  <a:lumMod val="10000"/>
                </a:schemeClr>
              </a:solidFill>
              <a:cs typeface="Times New Roman"/>
            </a:endParaRPr>
          </a:p>
          <a:p>
            <a:pPr algn="just"/>
            <a:r>
              <a:rPr lang="en-US" sz="2400" b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Tăng </a:t>
            </a:r>
            <a:r>
              <a:rPr lang="en-US" sz="2400" b="1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tính</a:t>
            </a:r>
            <a:r>
              <a:rPr lang="en-US" sz="2400" b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b="1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bảo</a:t>
            </a:r>
            <a:r>
              <a:rPr lang="en-US" sz="2400" b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b="1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mật</a:t>
            </a:r>
            <a:r>
              <a:rPr lang="en-US" sz="2400" b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: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Áp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dụng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các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biện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pháp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bảo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mật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như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SSL (Secure Sockets Layer),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xác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thực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hai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lớp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mã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hóa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dữ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liệu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để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bảo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vệ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thông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tin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người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dùng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và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uy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tín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doanh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nghiệp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.</a:t>
            </a:r>
            <a:endParaRPr lang="en-US" sz="2400">
              <a:solidFill>
                <a:schemeClr val="bg2">
                  <a:lumMod val="10000"/>
                </a:schemeClr>
              </a:solidFill>
              <a:cs typeface="Times New Roman"/>
            </a:endParaRPr>
          </a:p>
          <a:p>
            <a:pPr algn="just"/>
            <a:endParaRPr lang="en-US" sz="2400">
              <a:solidFill>
                <a:schemeClr val="bg2">
                  <a:lumMod val="10000"/>
                </a:schemeClr>
              </a:solidFill>
              <a:cs typeface="Times New Roman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D0E9B4-9F0F-3811-6AF4-4E6761455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D26D55-0A22-487A-A687-61FB58A6F16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E9F3EB-43E6-294B-D371-C1D156DEB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141" y="99802"/>
            <a:ext cx="9146651" cy="457200"/>
          </a:xfrm>
        </p:spPr>
        <p:txBody>
          <a:bodyPr/>
          <a:lstStyle/>
          <a:p>
            <a:pPr algn="ctr"/>
            <a:r>
              <a:rPr lang="en-US" err="1">
                <a:cs typeface="Arial"/>
              </a:rPr>
              <a:t>Kết</a:t>
            </a:r>
            <a:r>
              <a:rPr lang="en-US">
                <a:cs typeface="Arial"/>
              </a:rPr>
              <a:t> Luận </a:t>
            </a:r>
            <a:r>
              <a:rPr lang="en-US" err="1">
                <a:cs typeface="Arial"/>
              </a:rPr>
              <a:t>Và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Hướng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Phát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Triển</a:t>
            </a:r>
          </a:p>
        </p:txBody>
      </p:sp>
      <p:pic>
        <p:nvPicPr>
          <p:cNvPr id="5" name="Picture 4" descr="A computer screen with text on it&#10;&#10;AI-generated content may be incorrect.">
            <a:extLst>
              <a:ext uri="{FF2B5EF4-FFF2-40B4-BE49-F238E27FC236}">
                <a16:creationId xmlns:a16="http://schemas.microsoft.com/office/drawing/2014/main" id="{CFA49D04-30B4-7A23-96F5-46650AB9B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0430" y="1391913"/>
            <a:ext cx="408622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3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CEFEE5-C301-4C5D-814F-0897865A55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266180"/>
            <a:ext cx="12192000" cy="2194234"/>
          </a:xfrm>
        </p:spPr>
        <p:txBody>
          <a:bodyPr/>
          <a:lstStyle/>
          <a:p>
            <a:r>
              <a:rPr lang="en-US" sz="6000"/>
              <a:t>THANK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42260-B615-4D8D-9A93-ECD2D096B0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D26D55-0A22-487A-A687-61FB58A6F16A}" type="slidenum">
              <a:rPr lang="en-US" smtClean="0">
                <a:solidFill>
                  <a:schemeClr val="bg1"/>
                </a:solidFill>
              </a:rPr>
              <a:pPr/>
              <a:t>15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09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E68F6F7-FFC9-4103-BBCE-456FDDA5CE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31D26D55-0A22-487A-A687-61FB58A6F16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C724E2-D0D1-2212-9D4B-8E5D02849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8115" y="208897"/>
            <a:ext cx="9146651" cy="484743"/>
          </a:xfrm>
        </p:spPr>
        <p:txBody>
          <a:bodyPr>
            <a:normAutofit/>
          </a:bodyPr>
          <a:lstStyle/>
          <a:p>
            <a:pPr algn="ctr"/>
            <a:r>
              <a:rPr lang="en-US" err="1"/>
              <a:t>Tính</a:t>
            </a:r>
            <a:r>
              <a:rPr lang="en-US"/>
              <a:t> </a:t>
            </a:r>
            <a:r>
              <a:rPr lang="en-US" err="1"/>
              <a:t>Cấp</a:t>
            </a:r>
            <a:r>
              <a:rPr lang="en-US"/>
              <a:t> </a:t>
            </a:r>
            <a:r>
              <a:rPr lang="en-US" err="1"/>
              <a:t>Thiết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Mục</a:t>
            </a:r>
            <a:r>
              <a:rPr lang="en-US"/>
              <a:t> Tiêu</a:t>
            </a:r>
            <a:endParaRPr lang="en-US" err="1">
              <a:cs typeface="Arial"/>
            </a:endParaRPr>
          </a:p>
          <a:p>
            <a:pPr algn="ctr"/>
            <a:endParaRPr lang="en-US" sz="2400">
              <a:cs typeface="Arial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73A0EFD-7893-0329-2C08-239404724D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2499" y="923559"/>
            <a:ext cx="10962859" cy="5237544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>
              <a:ea typeface="+mn-lt"/>
              <a:cs typeface="+mn-lt"/>
            </a:endParaRPr>
          </a:p>
          <a:p>
            <a:endParaRPr lang="en-US"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900A47-9382-97D5-82B2-F17E427ABDF9}"/>
              </a:ext>
            </a:extLst>
          </p:cNvPr>
          <p:cNvSpPr txBox="1"/>
          <p:nvPr/>
        </p:nvSpPr>
        <p:spPr>
          <a:xfrm>
            <a:off x="618756" y="1488786"/>
            <a:ext cx="10868137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Sự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phát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triển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mạnh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mẽ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của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công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nghệ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thông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tin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và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Internet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đã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thay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đổi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hành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vi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mua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sắm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đặc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biệt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trong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lĩnh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vực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thời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trang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. Mua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sắm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trực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tuyến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ngày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càng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phổ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biến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nhờ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sự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tiện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lợi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và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đa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dạng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tạo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ra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nhu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cầu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cấp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thiết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xây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dựng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các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website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bán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quần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áo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hiện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đại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để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đáp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ứng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nhu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cầu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người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tiêu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dùng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và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cạnh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tranh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hiệu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quả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trong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môi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trường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số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7D9F55-4C3C-B87A-B662-2385E33BC934}"/>
              </a:ext>
            </a:extLst>
          </p:cNvPr>
          <p:cNvSpPr/>
          <p:nvPr/>
        </p:nvSpPr>
        <p:spPr>
          <a:xfrm>
            <a:off x="690315" y="899711"/>
            <a:ext cx="386219" cy="3549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Times New Roman"/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5E6A94-6980-DE61-2214-2CE6A7DF8080}"/>
              </a:ext>
            </a:extLst>
          </p:cNvPr>
          <p:cNvSpPr txBox="1"/>
          <p:nvPr/>
        </p:nvSpPr>
        <p:spPr>
          <a:xfrm>
            <a:off x="1078295" y="895937"/>
            <a:ext cx="222186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err="1">
                <a:cs typeface="Times New Roman"/>
              </a:rPr>
              <a:t>Tính</a:t>
            </a:r>
            <a:r>
              <a:rPr lang="en-US" sz="2400">
                <a:cs typeface="Times New Roman"/>
              </a:rPr>
              <a:t> </a:t>
            </a:r>
            <a:r>
              <a:rPr lang="en-US" sz="2400" err="1">
                <a:cs typeface="Times New Roman"/>
              </a:rPr>
              <a:t>cấp</a:t>
            </a:r>
            <a:r>
              <a:rPr lang="en-US" sz="2400">
                <a:cs typeface="Times New Roman"/>
              </a:rPr>
              <a:t> </a:t>
            </a:r>
            <a:r>
              <a:rPr lang="en-US" sz="2400" err="1">
                <a:cs typeface="Times New Roman"/>
              </a:rPr>
              <a:t>thiết</a:t>
            </a:r>
            <a:endParaRPr lang="en-US" sz="2400">
              <a:cs typeface="Times New Roman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5BBE68-2DD3-F713-84C4-765A9071C854}"/>
              </a:ext>
            </a:extLst>
          </p:cNvPr>
          <p:cNvSpPr/>
          <p:nvPr/>
        </p:nvSpPr>
        <p:spPr>
          <a:xfrm>
            <a:off x="690314" y="2910289"/>
            <a:ext cx="386219" cy="3549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>
                <a:cs typeface="Times New Roman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E0ABA1-A193-7F6F-488A-9170935C51FC}"/>
              </a:ext>
            </a:extLst>
          </p:cNvPr>
          <p:cNvSpPr txBox="1"/>
          <p:nvPr/>
        </p:nvSpPr>
        <p:spPr>
          <a:xfrm>
            <a:off x="1079653" y="2906617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err="1"/>
              <a:t>Mục</a:t>
            </a:r>
            <a:r>
              <a:rPr lang="en-US" sz="2400"/>
              <a:t> </a:t>
            </a:r>
            <a:r>
              <a:rPr lang="en-US" sz="2400" err="1"/>
              <a:t>tiêu</a:t>
            </a:r>
            <a:endParaRPr lang="en-US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550C9F-5F16-5370-3483-53136A34DBCC}"/>
              </a:ext>
            </a:extLst>
          </p:cNvPr>
          <p:cNvSpPr txBox="1"/>
          <p:nvPr/>
        </p:nvSpPr>
        <p:spPr>
          <a:xfrm>
            <a:off x="694064" y="3429919"/>
            <a:ext cx="1088649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sz="2000" i="1" err="1">
                <a:solidFill>
                  <a:schemeClr val="bg2">
                    <a:lumMod val="10000"/>
                  </a:schemeClr>
                </a:solidFill>
              </a:rPr>
              <a:t>Đối</a:t>
            </a:r>
            <a:r>
              <a:rPr lang="en-US" sz="2000" i="1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000" i="1" err="1">
                <a:solidFill>
                  <a:schemeClr val="bg2">
                    <a:lumMod val="10000"/>
                  </a:schemeClr>
                </a:solidFill>
              </a:rPr>
              <a:t>với</a:t>
            </a:r>
            <a:r>
              <a:rPr lang="en-US" sz="2000" i="1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000" i="1" err="1">
                <a:solidFill>
                  <a:schemeClr val="bg2">
                    <a:lumMod val="10000"/>
                  </a:schemeClr>
                </a:solidFill>
              </a:rPr>
              <a:t>khách</a:t>
            </a:r>
            <a:r>
              <a:rPr lang="en-US" sz="2000" i="1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000" i="1" err="1">
                <a:solidFill>
                  <a:schemeClr val="bg2">
                    <a:lumMod val="10000"/>
                  </a:schemeClr>
                </a:solidFill>
              </a:rPr>
              <a:t>hàng</a:t>
            </a:r>
            <a:r>
              <a:rPr lang="en-US" sz="2000" i="1">
                <a:solidFill>
                  <a:schemeClr val="bg2">
                    <a:lumMod val="10000"/>
                  </a:schemeClr>
                </a:solidFill>
              </a:rPr>
              <a:t>: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 Mang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</a:rPr>
              <a:t>đến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</a:rPr>
              <a:t>trải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</a:rPr>
              <a:t>nghiệm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</a:rPr>
              <a:t>mua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</a:rPr>
              <a:t>sắm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</a:rPr>
              <a:t>trực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</a:rPr>
              <a:t>tuyến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</a:rPr>
              <a:t>tiện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</a:rPr>
              <a:t>lợi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</a:rPr>
              <a:t>cá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</a:rPr>
              <a:t>nhân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</a:rPr>
              <a:t>hóa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</a:rPr>
              <a:t>và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</a:rPr>
              <a:t>thân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</a:rPr>
              <a:t>thiện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.</a:t>
            </a:r>
            <a:endParaRPr lang="en-US" sz="2000">
              <a:solidFill>
                <a:schemeClr val="bg2">
                  <a:lumMod val="10000"/>
                </a:schemeClr>
              </a:solidFill>
              <a:cs typeface="Times New Roman"/>
            </a:endParaRPr>
          </a:p>
          <a:p>
            <a:pPr marL="228600" indent="-228600">
              <a:buFont typeface=""/>
              <a:buChar char="•"/>
            </a:pPr>
            <a:r>
              <a:rPr lang="en-US" sz="2000" i="1" err="1">
                <a:solidFill>
                  <a:schemeClr val="bg2">
                    <a:lumMod val="10000"/>
                  </a:schemeClr>
                </a:solidFill>
              </a:rPr>
              <a:t>Đối</a:t>
            </a:r>
            <a:r>
              <a:rPr lang="en-US" sz="2000" i="1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000" i="1" err="1">
                <a:solidFill>
                  <a:schemeClr val="bg2">
                    <a:lumMod val="10000"/>
                  </a:schemeClr>
                </a:solidFill>
              </a:rPr>
              <a:t>với</a:t>
            </a:r>
            <a:r>
              <a:rPr lang="en-US" sz="2000" i="1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000" i="1" err="1">
                <a:solidFill>
                  <a:schemeClr val="bg2">
                    <a:lumMod val="10000"/>
                  </a:schemeClr>
                </a:solidFill>
              </a:rPr>
              <a:t>doanh</a:t>
            </a:r>
            <a:r>
              <a:rPr lang="en-US" sz="2000" i="1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000" i="1" err="1">
                <a:solidFill>
                  <a:schemeClr val="bg2">
                    <a:lumMod val="10000"/>
                  </a:schemeClr>
                </a:solidFill>
              </a:rPr>
              <a:t>nghiệp</a:t>
            </a:r>
            <a:r>
              <a:rPr lang="en-US" sz="2000" i="1">
                <a:solidFill>
                  <a:schemeClr val="bg2">
                    <a:lumMod val="10000"/>
                  </a:schemeClr>
                </a:solidFill>
              </a:rPr>
              <a:t>: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</a:rPr>
              <a:t>Tối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</a:rPr>
              <a:t>ưu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</a:rPr>
              <a:t>vận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</a:rPr>
              <a:t>hành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</a:rPr>
              <a:t>quản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</a:rPr>
              <a:t>lý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</a:rPr>
              <a:t>mở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</a:rPr>
              <a:t>rộng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</a:rPr>
              <a:t>thị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</a:rPr>
              <a:t>trường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</a:rPr>
              <a:t>và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</a:rPr>
              <a:t>nâng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</a:rPr>
              <a:t>cao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</a:rPr>
              <a:t>hiệu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</a:rPr>
              <a:t>quả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</a:rPr>
              <a:t>kinh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</a:rPr>
              <a:t>doanh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.</a:t>
            </a:r>
            <a:endParaRPr lang="en-US" sz="2000">
              <a:solidFill>
                <a:schemeClr val="bg2">
                  <a:lumMod val="10000"/>
                </a:schemeClr>
              </a:solidFill>
              <a:cs typeface="Times New Roman"/>
            </a:endParaRPr>
          </a:p>
          <a:p>
            <a:pPr marL="228600" indent="-228600">
              <a:buFont typeface=""/>
              <a:buChar char="•"/>
            </a:pPr>
            <a:r>
              <a:rPr lang="en-US" sz="2000" i="1">
                <a:solidFill>
                  <a:schemeClr val="bg2">
                    <a:lumMod val="10000"/>
                  </a:schemeClr>
                </a:solidFill>
              </a:rPr>
              <a:t>Chung: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</a:rPr>
              <a:t>Tạo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</a:rPr>
              <a:t>cầu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</a:rPr>
              <a:t>nối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</a:rPr>
              <a:t>hiệu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</a:rPr>
              <a:t>quả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</a:rPr>
              <a:t>giữa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</a:rPr>
              <a:t>doanh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</a:rPr>
              <a:t>nghiệp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</a:rPr>
              <a:t>và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</a:rPr>
              <a:t>khách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</a:rPr>
              <a:t>hàng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 qua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</a:rPr>
              <a:t>nền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</a:rPr>
              <a:t>tảng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</a:rPr>
              <a:t>công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</a:rPr>
              <a:t>nghệ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.</a:t>
            </a:r>
            <a:endParaRPr lang="en-US" sz="2000">
              <a:solidFill>
                <a:schemeClr val="bg2">
                  <a:lumMod val="10000"/>
                </a:schemeClr>
              </a:solidFill>
              <a:cs typeface="Times New Roman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B85454-A5E7-3E63-B07B-D0A763634C71}"/>
              </a:ext>
            </a:extLst>
          </p:cNvPr>
          <p:cNvSpPr/>
          <p:nvPr/>
        </p:nvSpPr>
        <p:spPr>
          <a:xfrm>
            <a:off x="690313" y="4663806"/>
            <a:ext cx="386219" cy="3549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>
                <a:cs typeface="Times New Roman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766407-62E8-8BFD-7E4A-FD777358CC1B}"/>
              </a:ext>
            </a:extLst>
          </p:cNvPr>
          <p:cNvSpPr txBox="1"/>
          <p:nvPr/>
        </p:nvSpPr>
        <p:spPr>
          <a:xfrm>
            <a:off x="1079653" y="4660135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err="1"/>
              <a:t>Kết</a:t>
            </a:r>
            <a:r>
              <a:rPr lang="en-US" sz="2400"/>
              <a:t> </a:t>
            </a:r>
            <a:r>
              <a:rPr lang="en-US" sz="2400" err="1"/>
              <a:t>nối</a:t>
            </a:r>
            <a:endParaRPr lang="en-US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F8FDF3-1DAD-10A8-2D61-8498957CE1EF}"/>
              </a:ext>
            </a:extLst>
          </p:cNvPr>
          <p:cNvSpPr txBox="1"/>
          <p:nvPr/>
        </p:nvSpPr>
        <p:spPr>
          <a:xfrm rot="-10800000" flipV="1">
            <a:off x="689435" y="5241352"/>
            <a:ext cx="1107597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Website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không</a:t>
            </a:r>
            <a:r>
              <a:rPr lang="en-US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chỉ</a:t>
            </a:r>
            <a:r>
              <a:rPr lang="en-US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là</a:t>
            </a:r>
            <a:r>
              <a:rPr lang="en-US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công</a:t>
            </a:r>
            <a:r>
              <a:rPr lang="en-US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cụ</a:t>
            </a:r>
            <a:r>
              <a:rPr lang="en-US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kinh</a:t>
            </a:r>
            <a:r>
              <a:rPr lang="en-US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doanh</a:t>
            </a:r>
            <a:r>
              <a:rPr lang="en-US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mà</a:t>
            </a:r>
            <a:r>
              <a:rPr lang="en-US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còn</a:t>
            </a:r>
            <a:r>
              <a:rPr lang="en-US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là</a:t>
            </a:r>
            <a:r>
              <a:rPr lang="en-US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nền</a:t>
            </a:r>
            <a:r>
              <a:rPr lang="en-US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tảng</a:t>
            </a:r>
            <a:r>
              <a:rPr lang="en-US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kết</a:t>
            </a:r>
            <a:r>
              <a:rPr lang="en-US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nối</a:t>
            </a:r>
            <a:r>
              <a:rPr lang="en-US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toàn</a:t>
            </a:r>
            <a:r>
              <a:rPr lang="en-US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diện</a:t>
            </a:r>
            <a:r>
              <a:rPr lang="en-US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,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giúp</a:t>
            </a:r>
            <a:r>
              <a:rPr lang="en-US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khách</a:t>
            </a:r>
            <a:r>
              <a:rPr lang="en-US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hàng</a:t>
            </a:r>
            <a:r>
              <a:rPr lang="en-US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tiếp</a:t>
            </a:r>
            <a:r>
              <a:rPr lang="en-US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cận</a:t>
            </a:r>
            <a:r>
              <a:rPr lang="en-US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sản</a:t>
            </a:r>
            <a:r>
              <a:rPr lang="en-US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phẩm</a:t>
            </a:r>
            <a:r>
              <a:rPr lang="en-US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dễ</a:t>
            </a:r>
            <a:r>
              <a:rPr lang="en-US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dàng</a:t>
            </a:r>
            <a:r>
              <a:rPr lang="en-US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,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đồng</a:t>
            </a:r>
            <a:r>
              <a:rPr lang="en-US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thời</a:t>
            </a:r>
            <a:r>
              <a:rPr lang="en-US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hỗ</a:t>
            </a:r>
            <a:r>
              <a:rPr lang="en-US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trợ</a:t>
            </a:r>
            <a:r>
              <a:rPr lang="en-US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doanh</a:t>
            </a:r>
            <a:r>
              <a:rPr lang="en-US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nghiệp</a:t>
            </a:r>
            <a:r>
              <a:rPr lang="en-US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quản</a:t>
            </a:r>
            <a:r>
              <a:rPr lang="en-US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lý</a:t>
            </a:r>
            <a:r>
              <a:rPr lang="en-US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,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phát</a:t>
            </a:r>
            <a:r>
              <a:rPr lang="en-US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triển</a:t>
            </a:r>
            <a:r>
              <a:rPr lang="en-US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thương</a:t>
            </a:r>
            <a:r>
              <a:rPr lang="en-US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hiệu</a:t>
            </a:r>
            <a:r>
              <a:rPr lang="en-US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và</a:t>
            </a:r>
            <a:r>
              <a:rPr lang="en-US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đóng</a:t>
            </a:r>
            <a:r>
              <a:rPr lang="en-US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góp</a:t>
            </a:r>
            <a:r>
              <a:rPr lang="en-US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vào</a:t>
            </a:r>
            <a:r>
              <a:rPr lang="en-US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sự</a:t>
            </a:r>
            <a:r>
              <a:rPr lang="en-US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bền</a:t>
            </a:r>
            <a:r>
              <a:rPr lang="en-US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vững</a:t>
            </a:r>
            <a:r>
              <a:rPr lang="en-US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của</a:t>
            </a:r>
            <a:r>
              <a:rPr lang="en-US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ngành</a:t>
            </a:r>
            <a:r>
              <a:rPr lang="en-US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thời</a:t>
            </a:r>
            <a:r>
              <a:rPr lang="en-US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trang</a:t>
            </a:r>
            <a:r>
              <a:rPr lang="en-US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trực</a:t>
            </a:r>
            <a:r>
              <a:rPr lang="en-US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tuyến</a:t>
            </a:r>
            <a:r>
              <a:rPr lang="en-US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660705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E68F6F7-FFC9-4103-BBCE-456FDDA5CE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31D26D55-0A22-487A-A687-61FB58A6F16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C724E2-D0D1-2212-9D4B-8E5D02849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6320" y="256341"/>
            <a:ext cx="9146651" cy="457200"/>
          </a:xfrm>
        </p:spPr>
        <p:txBody>
          <a:bodyPr/>
          <a:lstStyle/>
          <a:p>
            <a:pPr algn="ctr"/>
            <a:r>
              <a:rPr lang="en-US"/>
              <a:t>Công </a:t>
            </a:r>
            <a:r>
              <a:rPr lang="en-US" err="1"/>
              <a:t>Nghệ</a:t>
            </a:r>
            <a:r>
              <a:rPr lang="en-US"/>
              <a:t> </a:t>
            </a:r>
            <a:r>
              <a:rPr lang="en-US" err="1"/>
              <a:t>Thiết</a:t>
            </a:r>
            <a:r>
              <a:rPr lang="en-US"/>
              <a:t> </a:t>
            </a:r>
            <a:r>
              <a:rPr lang="en-US" err="1"/>
              <a:t>Kế</a:t>
            </a:r>
            <a:r>
              <a:rPr lang="en-US"/>
              <a:t> Website</a:t>
            </a:r>
          </a:p>
          <a:p>
            <a:pPr algn="ctr"/>
            <a:endParaRPr lang="en-US">
              <a:cs typeface="Arial"/>
            </a:endParaRPr>
          </a:p>
        </p:txBody>
      </p:sp>
      <p:pic>
        <p:nvPicPr>
          <p:cNvPr id="2" name="Picture 1" descr="A purple circle with white text&#10;&#10;AI-generated content may be incorrect.">
            <a:extLst>
              <a:ext uri="{FF2B5EF4-FFF2-40B4-BE49-F238E27FC236}">
                <a16:creationId xmlns:a16="http://schemas.microsoft.com/office/drawing/2014/main" id="{E70CDD5A-7554-4E88-8F0E-85F91D7DD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801" y="1283724"/>
            <a:ext cx="767220" cy="6893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270E15-71A6-87F6-2378-2EB589C132DC}"/>
              </a:ext>
            </a:extLst>
          </p:cNvPr>
          <p:cNvSpPr txBox="1"/>
          <p:nvPr/>
        </p:nvSpPr>
        <p:spPr>
          <a:xfrm>
            <a:off x="4718137" y="1169096"/>
            <a:ext cx="273484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bg2">
                    <a:lumMod val="10000"/>
                  </a:schemeClr>
                </a:solidFill>
                <a:cs typeface="Times New Roman"/>
              </a:rPr>
              <a:t>ASP.NET CORE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C59B49-A455-1048-ACA4-CB3FE47AC0A8}"/>
              </a:ext>
            </a:extLst>
          </p:cNvPr>
          <p:cNvSpPr txBox="1"/>
          <p:nvPr/>
        </p:nvSpPr>
        <p:spPr>
          <a:xfrm>
            <a:off x="4718137" y="1701452"/>
            <a:ext cx="35490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solidFill>
                  <a:schemeClr val="bg2">
                    <a:lumMod val="10000"/>
                  </a:schemeClr>
                </a:solidFill>
                <a:cs typeface="Times New Roman"/>
              </a:rPr>
              <a:t>Nền</a:t>
            </a:r>
            <a:r>
              <a:rPr lang="en-US">
                <a:solidFill>
                  <a:schemeClr val="bg2">
                    <a:lumMod val="10000"/>
                  </a:schemeClr>
                </a:solidFill>
                <a:cs typeface="Times New Roman"/>
              </a:rPr>
              <a:t>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cs typeface="Times New Roman"/>
              </a:rPr>
              <a:t>tảng</a:t>
            </a:r>
            <a:r>
              <a:rPr lang="en-US">
                <a:solidFill>
                  <a:schemeClr val="bg2">
                    <a:lumMod val="10000"/>
                  </a:schemeClr>
                </a:solidFill>
                <a:cs typeface="Times New Roman"/>
              </a:rPr>
              <a:t>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cs typeface="Times New Roman"/>
              </a:rPr>
              <a:t>phát</a:t>
            </a:r>
            <a:r>
              <a:rPr lang="en-US">
                <a:solidFill>
                  <a:schemeClr val="bg2">
                    <a:lumMod val="10000"/>
                  </a:schemeClr>
                </a:solidFill>
                <a:cs typeface="Times New Roman"/>
              </a:rPr>
              <a:t>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cs typeface="Times New Roman"/>
              </a:rPr>
              <a:t>triển</a:t>
            </a:r>
            <a:r>
              <a:rPr lang="en-US">
                <a:solidFill>
                  <a:schemeClr val="bg2">
                    <a:lumMod val="10000"/>
                  </a:schemeClr>
                </a:solidFill>
                <a:cs typeface="Times New Roman"/>
              </a:rPr>
              <a:t>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cs typeface="Times New Roman"/>
              </a:rPr>
              <a:t>ứng</a:t>
            </a:r>
            <a:r>
              <a:rPr lang="en-US">
                <a:solidFill>
                  <a:schemeClr val="bg2">
                    <a:lumMod val="10000"/>
                  </a:schemeClr>
                </a:solidFill>
                <a:cs typeface="Times New Roman"/>
              </a:rPr>
              <a:t>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cs typeface="Times New Roman"/>
              </a:rPr>
              <a:t>dụng</a:t>
            </a:r>
            <a:r>
              <a:rPr lang="en-US">
                <a:solidFill>
                  <a:schemeClr val="bg2">
                    <a:lumMod val="10000"/>
                  </a:schemeClr>
                </a:solidFill>
                <a:cs typeface="Times New Roman"/>
              </a:rPr>
              <a:t> web</a:t>
            </a:r>
          </a:p>
        </p:txBody>
      </p:sp>
      <p:pic>
        <p:nvPicPr>
          <p:cNvPr id="7" name="Picture 6" descr="HTML icon SVG Vector &amp; PNG Free Download | UXWing">
            <a:extLst>
              <a:ext uri="{FF2B5EF4-FFF2-40B4-BE49-F238E27FC236}">
                <a16:creationId xmlns:a16="http://schemas.microsoft.com/office/drawing/2014/main" id="{B3BE13DC-9AE8-EE96-E30E-A99D6A486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824" y="3292844"/>
            <a:ext cx="704981" cy="7837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15FC1C-456F-F7D5-204F-C7AF9157F5A1}"/>
              </a:ext>
            </a:extLst>
          </p:cNvPr>
          <p:cNvSpPr txBox="1"/>
          <p:nvPr/>
        </p:nvSpPr>
        <p:spPr>
          <a:xfrm>
            <a:off x="4713962" y="3242153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181717"/>
                </a:solidFill>
                <a:cs typeface="Times New Roman"/>
              </a:rPr>
              <a:t>HTML, CSS, JS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74CB48-C95C-AEEB-7129-3189FF0153EC}"/>
              </a:ext>
            </a:extLst>
          </p:cNvPr>
          <p:cNvSpPr txBox="1"/>
          <p:nvPr/>
        </p:nvSpPr>
        <p:spPr>
          <a:xfrm>
            <a:off x="4713962" y="3722318"/>
            <a:ext cx="35573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solidFill>
                  <a:srgbClr val="181717"/>
                </a:solidFill>
              </a:rPr>
              <a:t>Xây</a:t>
            </a:r>
            <a:r>
              <a:rPr lang="en-US">
                <a:solidFill>
                  <a:srgbClr val="181717"/>
                </a:solidFill>
              </a:rPr>
              <a:t> </a:t>
            </a:r>
            <a:r>
              <a:rPr lang="en-US" err="1">
                <a:solidFill>
                  <a:srgbClr val="181717"/>
                </a:solidFill>
              </a:rPr>
              <a:t>dựng</a:t>
            </a:r>
            <a:r>
              <a:rPr lang="en-US">
                <a:solidFill>
                  <a:srgbClr val="181717"/>
                </a:solidFill>
              </a:rPr>
              <a:t> </a:t>
            </a:r>
            <a:r>
              <a:rPr lang="en-US" err="1">
                <a:solidFill>
                  <a:srgbClr val="181717"/>
                </a:solidFill>
              </a:rPr>
              <a:t>giao</a:t>
            </a:r>
            <a:r>
              <a:rPr lang="en-US">
                <a:solidFill>
                  <a:srgbClr val="181717"/>
                </a:solidFill>
              </a:rPr>
              <a:t> </a:t>
            </a:r>
            <a:r>
              <a:rPr lang="en-US" err="1">
                <a:solidFill>
                  <a:srgbClr val="181717"/>
                </a:solidFill>
              </a:rPr>
              <a:t>diện</a:t>
            </a:r>
            <a:r>
              <a:rPr lang="en-US">
                <a:solidFill>
                  <a:srgbClr val="181717"/>
                </a:solidFill>
              </a:rPr>
              <a:t> </a:t>
            </a:r>
            <a:r>
              <a:rPr lang="en-US" err="1">
                <a:solidFill>
                  <a:srgbClr val="181717"/>
                </a:solidFill>
              </a:rPr>
              <a:t>và</a:t>
            </a:r>
            <a:r>
              <a:rPr lang="en-US">
                <a:solidFill>
                  <a:srgbClr val="181717"/>
                </a:solidFill>
              </a:rPr>
              <a:t> </a:t>
            </a:r>
            <a:r>
              <a:rPr lang="en-US" err="1">
                <a:solidFill>
                  <a:srgbClr val="181717"/>
                </a:solidFill>
              </a:rPr>
              <a:t>tương</a:t>
            </a:r>
            <a:r>
              <a:rPr lang="en-US">
                <a:solidFill>
                  <a:srgbClr val="181717"/>
                </a:solidFill>
              </a:rPr>
              <a:t> </a:t>
            </a:r>
            <a:r>
              <a:rPr lang="en-US" err="1">
                <a:solidFill>
                  <a:srgbClr val="181717"/>
                </a:solidFill>
              </a:rPr>
              <a:t>tác</a:t>
            </a:r>
            <a:endParaRPr lang="en-US" err="1">
              <a:solidFill>
                <a:srgbClr val="181717"/>
              </a:solidFill>
              <a:cs typeface="Times New Roman"/>
            </a:endParaRPr>
          </a:p>
        </p:txBody>
      </p:sp>
      <p:pic>
        <p:nvPicPr>
          <p:cNvPr id="10" name="Picture 9" descr="A black and white logo&#10;&#10;AI-generated content may be incorrect.">
            <a:extLst>
              <a:ext uri="{FF2B5EF4-FFF2-40B4-BE49-F238E27FC236}">
                <a16:creationId xmlns:a16="http://schemas.microsoft.com/office/drawing/2014/main" id="{28E46E7B-CF93-F90A-2AB6-43870C9CB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0280" y="5285461"/>
            <a:ext cx="771005" cy="6816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76EF40-E37D-28C6-BECE-900E24898FE3}"/>
              </a:ext>
            </a:extLst>
          </p:cNvPr>
          <p:cNvSpPr txBox="1"/>
          <p:nvPr/>
        </p:nvSpPr>
        <p:spPr>
          <a:xfrm>
            <a:off x="4713962" y="5183688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181717"/>
                </a:solidFill>
              </a:rPr>
              <a:t>SQL SEVER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B090FC-054F-62AB-85DF-16BBE949B1D7}"/>
              </a:ext>
            </a:extLst>
          </p:cNvPr>
          <p:cNvSpPr txBox="1"/>
          <p:nvPr/>
        </p:nvSpPr>
        <p:spPr>
          <a:xfrm>
            <a:off x="4713961" y="5632537"/>
            <a:ext cx="41732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81717"/>
                </a:solidFill>
              </a:rPr>
              <a:t>Lưu </a:t>
            </a:r>
            <a:r>
              <a:rPr lang="en-US" err="1">
                <a:solidFill>
                  <a:srgbClr val="181717"/>
                </a:solidFill>
                <a:cs typeface="Times New Roman"/>
              </a:rPr>
              <a:t>trữ</a:t>
            </a:r>
            <a:r>
              <a:rPr lang="en-US">
                <a:solidFill>
                  <a:srgbClr val="181717"/>
                </a:solidFill>
                <a:cs typeface="Times New Roman"/>
              </a:rPr>
              <a:t> </a:t>
            </a:r>
            <a:r>
              <a:rPr lang="en-US" err="1">
                <a:solidFill>
                  <a:srgbClr val="181717"/>
                </a:solidFill>
                <a:cs typeface="Times New Roman"/>
              </a:rPr>
              <a:t>dữ</a:t>
            </a:r>
            <a:r>
              <a:rPr lang="en-US">
                <a:solidFill>
                  <a:srgbClr val="181717"/>
                </a:solidFill>
                <a:cs typeface="Times New Roman"/>
              </a:rPr>
              <a:t> </a:t>
            </a:r>
            <a:r>
              <a:rPr lang="en-US" err="1">
                <a:solidFill>
                  <a:srgbClr val="181717"/>
                </a:solidFill>
                <a:cs typeface="Times New Roman"/>
              </a:rPr>
              <a:t>liệu</a:t>
            </a:r>
            <a:r>
              <a:rPr lang="en-US">
                <a:solidFill>
                  <a:srgbClr val="181717"/>
                </a:solidFill>
                <a:cs typeface="Times New Roman"/>
              </a:rPr>
              <a:t> </a:t>
            </a:r>
            <a:r>
              <a:rPr lang="en-US" err="1">
                <a:solidFill>
                  <a:srgbClr val="181717"/>
                </a:solidFill>
                <a:cs typeface="Times New Roman"/>
              </a:rPr>
              <a:t>sản</a:t>
            </a:r>
            <a:r>
              <a:rPr lang="en-US">
                <a:solidFill>
                  <a:srgbClr val="181717"/>
                </a:solidFill>
                <a:cs typeface="Times New Roman"/>
              </a:rPr>
              <a:t> </a:t>
            </a:r>
            <a:r>
              <a:rPr lang="en-US" err="1">
                <a:solidFill>
                  <a:srgbClr val="181717"/>
                </a:solidFill>
                <a:cs typeface="Times New Roman"/>
              </a:rPr>
              <a:t>phẩm</a:t>
            </a:r>
            <a:r>
              <a:rPr lang="en-US">
                <a:solidFill>
                  <a:srgbClr val="181717"/>
                </a:solidFill>
                <a:cs typeface="Times New Roman"/>
              </a:rPr>
              <a:t>, </a:t>
            </a:r>
            <a:r>
              <a:rPr lang="en-US" err="1">
                <a:solidFill>
                  <a:srgbClr val="181717"/>
                </a:solidFill>
                <a:cs typeface="Times New Roman"/>
              </a:rPr>
              <a:t>khách</a:t>
            </a:r>
            <a:r>
              <a:rPr lang="en-US">
                <a:solidFill>
                  <a:srgbClr val="181717"/>
                </a:solidFill>
                <a:cs typeface="Times New Roman"/>
              </a:rPr>
              <a:t> </a:t>
            </a:r>
            <a:r>
              <a:rPr lang="en-US" err="1">
                <a:solidFill>
                  <a:srgbClr val="181717"/>
                </a:solidFill>
                <a:cs typeface="Times New Roman"/>
              </a:rPr>
              <a:t>hàng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3138331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079F03-052F-B1CD-3D02-6DEB402FB9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D26D55-0A22-487A-A687-61FB58A6F16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F8DD70-F6D1-8EA0-1A2A-05E65F3E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049" y="388177"/>
            <a:ext cx="9146651" cy="457200"/>
          </a:xfrm>
        </p:spPr>
        <p:txBody>
          <a:bodyPr/>
          <a:lstStyle/>
          <a:p>
            <a:pPr algn="ctr"/>
            <a:r>
              <a:rPr lang="en-US">
                <a:cs typeface="Arial"/>
              </a:rPr>
              <a:t>Công </a:t>
            </a:r>
            <a:r>
              <a:rPr lang="en-US" err="1">
                <a:cs typeface="Arial"/>
              </a:rPr>
              <a:t>Nghệ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Thiết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Kế</a:t>
            </a:r>
            <a:r>
              <a:rPr lang="en-US">
                <a:cs typeface="Arial"/>
              </a:rPr>
              <a:t> Website</a:t>
            </a:r>
            <a:endParaRPr lang="en-US" b="0">
              <a:solidFill>
                <a:srgbClr val="0070C0"/>
              </a:solidFill>
              <a:cs typeface="Arial"/>
            </a:endParaRPr>
          </a:p>
          <a:p>
            <a:pPr algn="ctr"/>
            <a:endParaRPr lang="en-US" b="0">
              <a:solidFill>
                <a:srgbClr val="0070C0"/>
              </a:solidFill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FF8501-93D3-CAE3-C970-5AF089590132}"/>
              </a:ext>
            </a:extLst>
          </p:cNvPr>
          <p:cNvSpPr txBox="1"/>
          <p:nvPr/>
        </p:nvSpPr>
        <p:spPr>
          <a:xfrm>
            <a:off x="1263416" y="1174502"/>
            <a:ext cx="985733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ASP.NET Core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là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một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nền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tảng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phát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triển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ứng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dụng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web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hiện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đại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do Microsoft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phát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triển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kế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thừa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và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cải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tiến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từ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ASP.NET Framework.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Kết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hợp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với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HTML, CSS, JavaScript (JS)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và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SQL Server,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công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nghệ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này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tạo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nên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một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hệ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sinh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thái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mạnh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mẽ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để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xây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dựng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website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hiệu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quả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đặc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biệt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cho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các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hệ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thống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bán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hàng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như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thời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trang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3C70AC-BD30-F099-7504-5E313C010D4E}"/>
              </a:ext>
            </a:extLst>
          </p:cNvPr>
          <p:cNvSpPr txBox="1"/>
          <p:nvPr/>
        </p:nvSpPr>
        <p:spPr>
          <a:xfrm>
            <a:off x="1154483" y="3304784"/>
            <a:ext cx="9966542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en-US" sz="2400" err="1">
                <a:solidFill>
                  <a:schemeClr val="bg2">
                    <a:lumMod val="10000"/>
                  </a:schemeClr>
                </a:solidFill>
              </a:rPr>
              <a:t>Tối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</a:rPr>
              <a:t>ưu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</a:rPr>
              <a:t>hóa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</a:rPr>
              <a:t>hiệu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</a:rPr>
              <a:t>năng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</a:rPr>
              <a:t>bảo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</a:rPr>
              <a:t>mật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</a:rPr>
              <a:t>và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</a:rPr>
              <a:t>khả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</a:rPr>
              <a:t>năng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</a:rPr>
              <a:t>mở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</a:rPr>
              <a:t>rộng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</a:rPr>
              <a:t>nhờ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</a:rPr>
              <a:t>sử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</a:rPr>
              <a:t>dụng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</a:rPr>
              <a:t> NuGet Packages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</a:rPr>
              <a:t>linh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</a:rPr>
              <a:t>hoạt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</a:rPr>
              <a:t>giúp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</a:rPr>
              <a:t>ứng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</a:rPr>
              <a:t>dụng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</a:rPr>
              <a:t>gọn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</a:rPr>
              <a:t>nhẹ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</a:rPr>
              <a:t>.</a:t>
            </a:r>
            <a:endParaRPr lang="en-US" sz="2400">
              <a:solidFill>
                <a:schemeClr val="bg2">
                  <a:lumMod val="10000"/>
                </a:schemeClr>
              </a:solidFill>
              <a:cs typeface="Times New Roman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Hỗ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trợ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đa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nền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tảng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(Windows, macOS, Linux),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tích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hợp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Web UI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và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Web API,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dễ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dàng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kết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hợp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với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các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framework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hiện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đại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như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Angular, React, Vue.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Dựa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trên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mô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hình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MVC (Model-View-Controller),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với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Razor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và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Tag Helper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hỗ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trợ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tạo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giao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diện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động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kết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hợp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mã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C#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và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HTML.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Tính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năng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Model Binding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và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Model Validation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tự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động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hóa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xử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lý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dữ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liệu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tăng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tính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an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toàn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.</a:t>
            </a:r>
            <a:endParaRPr lang="en-US" sz="2400">
              <a:solidFill>
                <a:schemeClr val="bg2">
                  <a:lumMod val="10000"/>
                </a:schemeClr>
              </a:solidFill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47450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2727B4-FA86-24EA-B60E-BF712CD2EE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D26D55-0A22-487A-A687-61FB58A6F16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E196C0-A28D-5183-4FE6-079A598C8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347" y="679319"/>
            <a:ext cx="9146651" cy="60543"/>
          </a:xfrm>
        </p:spPr>
        <p:txBody>
          <a:bodyPr>
            <a:normAutofit fontScale="90000"/>
          </a:bodyPr>
          <a:lstStyle/>
          <a:p>
            <a:pPr algn="ctr"/>
            <a:r>
              <a:rPr lang="en-US">
                <a:cs typeface="Arial"/>
              </a:rPr>
              <a:t>Công </a:t>
            </a:r>
            <a:r>
              <a:rPr lang="en-US" err="1">
                <a:cs typeface="Arial"/>
              </a:rPr>
              <a:t>Nghệ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Thiết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Kế</a:t>
            </a:r>
            <a:r>
              <a:rPr lang="en-US">
                <a:cs typeface="Arial"/>
              </a:rPr>
              <a:t> Website</a:t>
            </a:r>
            <a:endParaRPr lang="en-US" b="0">
              <a:solidFill>
                <a:srgbClr val="0070C0"/>
              </a:solidFill>
              <a:cs typeface="Arial"/>
            </a:endParaRPr>
          </a:p>
          <a:p>
            <a:pPr algn="ctr"/>
            <a:endParaRPr lang="en-US" b="0">
              <a:solidFill>
                <a:srgbClr val="0070C0"/>
              </a:solidFill>
              <a:cs typeface="Arial"/>
            </a:endParaRPr>
          </a:p>
          <a:p>
            <a:endParaRPr lang="en-US" b="0">
              <a:solidFill>
                <a:srgbClr val="0070C0"/>
              </a:solidFill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F256F-6FB6-64C8-00E4-10B212D0CBC3}"/>
              </a:ext>
            </a:extLst>
          </p:cNvPr>
          <p:cNvSpPr txBox="1"/>
          <p:nvPr/>
        </p:nvSpPr>
        <p:spPr>
          <a:xfrm>
            <a:off x="1367425" y="3569917"/>
            <a:ext cx="945715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HTML: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Xây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dựng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cấu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trúc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giao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diện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website,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hiển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thị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thông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tin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sản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phẩm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như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kiểu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dáng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giá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cả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. </a:t>
            </a:r>
            <a:endParaRPr lang="en-US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CSS: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Thiết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kế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giao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diện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đẹp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mắt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thân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thiện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đảm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bảo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trải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nghiệm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người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dùng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mượt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mà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trên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mọi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thiết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bị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. </a:t>
            </a:r>
          </a:p>
          <a:p>
            <a:pPr algn="just"/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JavaScript: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Thêm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tính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tương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tác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(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ví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dụ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: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giỏ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hàng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gợi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ý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sản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phẩm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),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kết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hợp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với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ASP.NET Core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để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xử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lý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các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yêu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cầu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phía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client</a:t>
            </a:r>
            <a:endParaRPr lang="en-US" sz="2400">
              <a:solidFill>
                <a:schemeClr val="bg2">
                  <a:lumMod val="10000"/>
                </a:schemeClr>
              </a:solidFill>
              <a:cs typeface="Times New Roman"/>
            </a:endParaRPr>
          </a:p>
        </p:txBody>
      </p:sp>
      <p:pic>
        <p:nvPicPr>
          <p:cNvPr id="6" name="Picture 5" descr="HTML5 CSS3 JS icon set. Web development logo icon set of html, css and  javascript, programming symbol. 11260238 Vector Art at Vecteezy">
            <a:extLst>
              <a:ext uri="{FF2B5EF4-FFF2-40B4-BE49-F238E27FC236}">
                <a16:creationId xmlns:a16="http://schemas.microsoft.com/office/drawing/2014/main" id="{077B5490-427F-2692-5722-7D58D9B3C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484" y="1358258"/>
            <a:ext cx="5311033" cy="142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2531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3E90DB-85F7-CB42-83EA-671DB7CC0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D26D55-0A22-487A-A687-61FB58A6F16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111CFB-A90E-A1D5-D09D-6043AB81A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757" y="355730"/>
            <a:ext cx="9146651" cy="457200"/>
          </a:xfrm>
        </p:spPr>
        <p:txBody>
          <a:bodyPr/>
          <a:lstStyle/>
          <a:p>
            <a:pPr algn="ctr"/>
            <a:r>
              <a:rPr lang="en-US">
                <a:cs typeface="Arial"/>
              </a:rPr>
              <a:t>Công </a:t>
            </a:r>
            <a:r>
              <a:rPr lang="en-US" err="1">
                <a:cs typeface="Arial"/>
              </a:rPr>
              <a:t>Nghệ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Thiết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Kế</a:t>
            </a:r>
            <a:r>
              <a:rPr lang="en-US">
                <a:cs typeface="Arial"/>
              </a:rPr>
              <a:t> Website</a:t>
            </a:r>
            <a:endParaRPr lang="en-US" b="0">
              <a:solidFill>
                <a:srgbClr val="0070C0"/>
              </a:solidFill>
              <a:cs typeface="Arial"/>
            </a:endParaRPr>
          </a:p>
          <a:p>
            <a:pPr algn="ctr"/>
            <a:endParaRPr lang="en-US" b="0">
              <a:solidFill>
                <a:srgbClr val="0070C0"/>
              </a:solidFill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CE9153-C72F-0743-9EBA-FCFCF0403780}"/>
              </a:ext>
            </a:extLst>
          </p:cNvPr>
          <p:cNvSpPr txBox="1"/>
          <p:nvPr/>
        </p:nvSpPr>
        <p:spPr>
          <a:xfrm>
            <a:off x="1106466" y="814192"/>
            <a:ext cx="9999944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SQL SEVER</a:t>
            </a:r>
            <a:endParaRPr lang="en-US"/>
          </a:p>
          <a:p>
            <a:pPr algn="just"/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Cơ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sở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dữ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liệu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mạnh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mẽ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của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Microsoft,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lưu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trữ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thông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tin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sản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phẩm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(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kích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thước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màu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sắc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giá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),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dữ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liệu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khách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hàng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và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đơn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hàng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. </a:t>
            </a:r>
            <a:endParaRPr lang="en-US">
              <a:solidFill>
                <a:schemeClr val="bg2">
                  <a:lumMod val="10000"/>
                </a:schemeClr>
              </a:solidFill>
              <a:cs typeface="Times New Roman"/>
            </a:endParaRPr>
          </a:p>
          <a:p>
            <a:pPr algn="just"/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Tích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hợp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tốt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với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ASP.NET Core qua Entity Framework Core,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hỗ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trợ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truy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vấn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và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quản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lý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dữ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liệu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hiệu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quả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đảm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bảo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tính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toàn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vẹn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và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bảo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mật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.</a:t>
            </a:r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D83646-787A-2D60-6AC9-D69917A96E61}"/>
              </a:ext>
            </a:extLst>
          </p:cNvPr>
          <p:cNvSpPr txBox="1"/>
          <p:nvPr/>
        </p:nvSpPr>
        <p:spPr>
          <a:xfrm>
            <a:off x="1106466" y="3215013"/>
            <a:ext cx="9999944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solidFill>
                  <a:schemeClr val="bg2">
                    <a:lumMod val="10000"/>
                  </a:schemeClr>
                </a:solidFill>
                <a:cs typeface="Times New Roman"/>
              </a:rPr>
              <a:t>So </a:t>
            </a:r>
            <a:r>
              <a:rPr lang="en-US" sz="2400" b="1" err="1">
                <a:solidFill>
                  <a:schemeClr val="bg2">
                    <a:lumMod val="10000"/>
                  </a:schemeClr>
                </a:solidFill>
                <a:cs typeface="Times New Roman"/>
              </a:rPr>
              <a:t>sánh</a:t>
            </a:r>
            <a:r>
              <a:rPr lang="en-US" sz="2400" b="1">
                <a:solidFill>
                  <a:schemeClr val="bg2">
                    <a:lumMod val="10000"/>
                  </a:schemeClr>
                </a:solidFill>
                <a:cs typeface="Times New Roman"/>
              </a:rPr>
              <a:t> </a:t>
            </a:r>
            <a:r>
              <a:rPr lang="en-US" sz="2400" b="1" err="1">
                <a:solidFill>
                  <a:schemeClr val="bg2">
                    <a:lumMod val="10000"/>
                  </a:schemeClr>
                </a:solidFill>
                <a:cs typeface="Times New Roman"/>
              </a:rPr>
              <a:t>với</a:t>
            </a:r>
            <a:r>
              <a:rPr lang="en-US" sz="2400" b="1">
                <a:solidFill>
                  <a:schemeClr val="bg2">
                    <a:lumMod val="10000"/>
                  </a:schemeClr>
                </a:solidFill>
                <a:cs typeface="Times New Roman"/>
              </a:rPr>
              <a:t> PHP</a:t>
            </a:r>
          </a:p>
          <a:p>
            <a:pPr algn="just"/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So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với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PHP, ASP.NET Core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kết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hợp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HTML, CSS, JS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và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SQL Server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vượt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trội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về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: 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Hiệu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năng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: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Xử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lý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nhanh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hơn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nhờ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tối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ưu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HTTP request. 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Bảo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mật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: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Tích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hợp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công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cụ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như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Identity, OAuth,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cùng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SQL Server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bảo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vệ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dữ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liệu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. 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Khả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năng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mở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rộng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: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Dễ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dàng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tích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hợp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qua NuGet Packages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và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quản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lý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cơ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sở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dữ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liệu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lớn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.</a:t>
            </a:r>
            <a:endParaRPr lang="en-US" sz="2400">
              <a:solidFill>
                <a:schemeClr val="bg2">
                  <a:lumMod val="10000"/>
                </a:schemeClr>
              </a:solidFill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669568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493A6C-7EA1-B537-40E4-5111E64C4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52" y="1347322"/>
            <a:ext cx="5497370" cy="50101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400" b="1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Tầm</a:t>
            </a:r>
            <a:r>
              <a:rPr lang="en-US" sz="2400" b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b="1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quan</a:t>
            </a:r>
            <a:r>
              <a:rPr lang="en-US" sz="2400" b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b="1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trọng</a:t>
            </a:r>
            <a:endParaRPr lang="en-US" sz="2400" b="1">
              <a:solidFill>
                <a:schemeClr val="bg2">
                  <a:lumMod val="10000"/>
                </a:schemeClr>
              </a:solidFill>
              <a:ea typeface="+mn-lt"/>
              <a:cs typeface="+mn-lt"/>
            </a:endParaRPr>
          </a:p>
          <a:p>
            <a:pPr marL="0" indent="0" algn="just">
              <a:buNone/>
            </a:pP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Sự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kết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hợp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giữa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ASP.NET Core, HTML, CSS, JavaScript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và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SQL Server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tạo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ra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một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giải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pháp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toàn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diện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để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thiết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kế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website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bán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quần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áo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hiện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đại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. Công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nghệ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này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không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chỉ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mang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lại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giao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diện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đẹp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tính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năng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tiện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ích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(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giỏ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hàng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thanh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toán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đơn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hàng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)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mà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còn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đảm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bảo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hiệu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suất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cao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bảo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mật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dữ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liệu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và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khả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năng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mở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rộng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đáp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ứng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nhu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cầu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của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cả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doanh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nghiệp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và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khách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hàng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trong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thời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đại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số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hóa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D70187-1350-9867-E107-AE9F588530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D26D55-0A22-487A-A687-61FB58A6F16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6F69C4-6F1A-7164-A389-DBEC09194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6842" y="557630"/>
            <a:ext cx="9146651" cy="457200"/>
          </a:xfrm>
        </p:spPr>
        <p:txBody>
          <a:bodyPr/>
          <a:lstStyle/>
          <a:p>
            <a:pPr algn="ctr"/>
            <a:r>
              <a:rPr lang="en-US">
                <a:cs typeface="Arial"/>
              </a:rPr>
              <a:t>Công </a:t>
            </a:r>
            <a:r>
              <a:rPr lang="en-US" err="1">
                <a:cs typeface="Arial"/>
              </a:rPr>
              <a:t>Nghệ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Thiết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Kế</a:t>
            </a:r>
            <a:r>
              <a:rPr lang="en-US">
                <a:cs typeface="Arial"/>
              </a:rPr>
              <a:t> Website</a:t>
            </a:r>
            <a:endParaRPr lang="en-US" b="0">
              <a:solidFill>
                <a:srgbClr val="0070C0"/>
              </a:solidFill>
              <a:cs typeface="Arial"/>
            </a:endParaRPr>
          </a:p>
          <a:p>
            <a:pPr algn="ctr"/>
            <a:endParaRPr lang="en-US" b="0">
              <a:solidFill>
                <a:srgbClr val="0070C0"/>
              </a:solidFill>
              <a:cs typeface="Arial"/>
            </a:endParaRPr>
          </a:p>
          <a:p>
            <a:endParaRPr lang="en-US" b="0">
              <a:solidFill>
                <a:srgbClr val="0070C0"/>
              </a:solidFill>
              <a:cs typeface="Arial"/>
            </a:endParaRPr>
          </a:p>
          <a:p>
            <a:endParaRPr lang="en-US">
              <a:cs typeface="Arial"/>
            </a:endParaRPr>
          </a:p>
        </p:txBody>
      </p:sp>
      <p:pic>
        <p:nvPicPr>
          <p:cNvPr id="5" name="Picture 4" descr="Hình ảnh Biểu Tượng Quan Trọng Trong Thiết Kế Các Vector PNG , Các Vector,  Thiết Kế, Chìa Khóa PNG và Vector với nền trong suốt để tải xuống miễn phí">
            <a:extLst>
              <a:ext uri="{FF2B5EF4-FFF2-40B4-BE49-F238E27FC236}">
                <a16:creationId xmlns:a16="http://schemas.microsoft.com/office/drawing/2014/main" id="{310EFC3B-F2FD-2BEE-50B4-54D7627A6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995" y="1680732"/>
            <a:ext cx="3506563" cy="350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39970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21D47-7DBA-8CD7-16D5-78EAAA7AC9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D26D55-0A22-487A-A687-61FB58A6F16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39EEBE-4D4A-E898-7B1F-557587154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3562" y="219151"/>
            <a:ext cx="5079591" cy="457200"/>
          </a:xfrm>
        </p:spPr>
        <p:txBody>
          <a:bodyPr/>
          <a:lstStyle/>
          <a:p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Tích</a:t>
            </a:r>
            <a:r>
              <a:rPr lang="en-US"/>
              <a:t> </a:t>
            </a:r>
            <a:r>
              <a:rPr lang="en-US" err="1"/>
              <a:t>Thiết</a:t>
            </a:r>
            <a:r>
              <a:rPr lang="en-US"/>
              <a:t> </a:t>
            </a:r>
            <a:r>
              <a:rPr lang="en-US" err="1"/>
              <a:t>Kế</a:t>
            </a:r>
            <a:r>
              <a:rPr lang="en-US"/>
              <a:t> </a:t>
            </a:r>
            <a:r>
              <a:rPr lang="en-US" err="1"/>
              <a:t>Hệ</a:t>
            </a:r>
            <a:r>
              <a:rPr lang="en-US"/>
              <a:t> </a:t>
            </a:r>
            <a:r>
              <a:rPr lang="en-US" err="1"/>
              <a:t>Thống</a:t>
            </a:r>
          </a:p>
          <a:p>
            <a:endParaRPr lang="en-US">
              <a:cs typeface="Arial"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F04A00EA-1DB3-14FB-BF21-1B6EB0C95CE4}"/>
              </a:ext>
            </a:extLst>
          </p:cNvPr>
          <p:cNvSpPr/>
          <p:nvPr/>
        </p:nvSpPr>
        <p:spPr>
          <a:xfrm>
            <a:off x="4357581" y="1110746"/>
            <a:ext cx="708728" cy="611605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cs typeface="Times New Roman"/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25533-761E-8B10-661B-B485A750728B}"/>
              </a:ext>
            </a:extLst>
          </p:cNvPr>
          <p:cNvSpPr txBox="1"/>
          <p:nvPr/>
        </p:nvSpPr>
        <p:spPr>
          <a:xfrm>
            <a:off x="5268888" y="1188298"/>
            <a:ext cx="258775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cs typeface="Times New Roman"/>
              </a:rPr>
              <a:t>Quản </a:t>
            </a:r>
            <a:r>
              <a:rPr lang="en-US" sz="2400" b="1" err="1">
                <a:cs typeface="Times New Roman"/>
              </a:rPr>
              <a:t>lý</a:t>
            </a:r>
            <a:r>
              <a:rPr lang="en-US" sz="2400" b="1">
                <a:cs typeface="Times New Roman"/>
              </a:rPr>
              <a:t> </a:t>
            </a:r>
            <a:r>
              <a:rPr lang="en-US" sz="2400" b="1" err="1">
                <a:cs typeface="Times New Roman"/>
              </a:rPr>
              <a:t>sản</a:t>
            </a:r>
            <a:r>
              <a:rPr lang="en-US" sz="2400" b="1">
                <a:cs typeface="Times New Roman"/>
              </a:rPr>
              <a:t> </a:t>
            </a:r>
            <a:r>
              <a:rPr lang="en-US" sz="2400" b="1" err="1">
                <a:cs typeface="Times New Roman"/>
              </a:rPr>
              <a:t>phẩm</a:t>
            </a:r>
            <a:endParaRPr lang="en-US" sz="2400" b="1">
              <a:cs typeface="Times New Roman"/>
            </a:endParaRP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EA7575FD-A379-A0ED-8147-D435A2134156}"/>
              </a:ext>
            </a:extLst>
          </p:cNvPr>
          <p:cNvSpPr/>
          <p:nvPr/>
        </p:nvSpPr>
        <p:spPr>
          <a:xfrm>
            <a:off x="4357580" y="2276698"/>
            <a:ext cx="708728" cy="611605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cs typeface="Times New Roman"/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F23470-1612-F8DC-46F9-5C893933F6F5}"/>
              </a:ext>
            </a:extLst>
          </p:cNvPr>
          <p:cNvSpPr txBox="1"/>
          <p:nvPr/>
        </p:nvSpPr>
        <p:spPr>
          <a:xfrm>
            <a:off x="5266062" y="2355773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Quản </a:t>
            </a:r>
            <a:r>
              <a:rPr lang="en-US" sz="2400" b="1" err="1"/>
              <a:t>lý</a:t>
            </a:r>
            <a:r>
              <a:rPr lang="en-US" sz="2400" b="1"/>
              <a:t> </a:t>
            </a:r>
            <a:r>
              <a:rPr lang="en-US" sz="2400" b="1" err="1"/>
              <a:t>đơn</a:t>
            </a:r>
            <a:r>
              <a:rPr lang="en-US" sz="2400" b="1"/>
              <a:t> </a:t>
            </a:r>
            <a:r>
              <a:rPr lang="en-US" sz="2400" b="1" err="1"/>
              <a:t>hàng</a:t>
            </a:r>
            <a:endParaRPr lang="en-US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9692C3-62D6-FFBB-E162-692813849CCD}"/>
              </a:ext>
            </a:extLst>
          </p:cNvPr>
          <p:cNvSpPr txBox="1"/>
          <p:nvPr/>
        </p:nvSpPr>
        <p:spPr>
          <a:xfrm>
            <a:off x="5266062" y="3503363"/>
            <a:ext cx="314715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Quản </a:t>
            </a:r>
            <a:r>
              <a:rPr lang="en-US" sz="2400" b="1" err="1"/>
              <a:t>lý</a:t>
            </a:r>
            <a:r>
              <a:rPr lang="en-US" sz="2400" b="1"/>
              <a:t> </a:t>
            </a:r>
            <a:r>
              <a:rPr lang="en-US" sz="2400" b="1" err="1"/>
              <a:t>khuyến</a:t>
            </a:r>
            <a:r>
              <a:rPr lang="en-US" sz="2400" b="1"/>
              <a:t> </a:t>
            </a:r>
            <a:r>
              <a:rPr lang="en-US" sz="2400" b="1" err="1"/>
              <a:t>mãi</a:t>
            </a:r>
            <a:endParaRPr lang="en-US" err="1"/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9D4FD973-D501-C964-814C-47011EC4E8C4}"/>
              </a:ext>
            </a:extLst>
          </p:cNvPr>
          <p:cNvSpPr/>
          <p:nvPr/>
        </p:nvSpPr>
        <p:spPr>
          <a:xfrm>
            <a:off x="4357579" y="3424287"/>
            <a:ext cx="708728" cy="611605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cs typeface="Times New Roman"/>
              </a:rPr>
              <a:t>3</a:t>
            </a: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8129617B-858E-8B68-1D1C-04242E07CF15}"/>
              </a:ext>
            </a:extLst>
          </p:cNvPr>
          <p:cNvSpPr/>
          <p:nvPr/>
        </p:nvSpPr>
        <p:spPr>
          <a:xfrm>
            <a:off x="4357578" y="4571876"/>
            <a:ext cx="708728" cy="611605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cs typeface="Times New Roman"/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A8E13C-8C50-D318-8A84-BE128599890A}"/>
              </a:ext>
            </a:extLst>
          </p:cNvPr>
          <p:cNvSpPr txBox="1"/>
          <p:nvPr/>
        </p:nvSpPr>
        <p:spPr>
          <a:xfrm>
            <a:off x="5266062" y="4650953"/>
            <a:ext cx="295435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err="1"/>
              <a:t>Đăng</a:t>
            </a:r>
            <a:r>
              <a:rPr lang="en-US" sz="2400" b="1"/>
              <a:t> </a:t>
            </a:r>
            <a:r>
              <a:rPr lang="en-US" sz="2400" b="1" err="1"/>
              <a:t>nhập</a:t>
            </a:r>
            <a:r>
              <a:rPr lang="en-US" sz="2400" b="1"/>
              <a:t> / </a:t>
            </a:r>
            <a:r>
              <a:rPr lang="en-US" sz="2400" b="1" err="1"/>
              <a:t>Đăng</a:t>
            </a:r>
            <a:r>
              <a:rPr lang="en-US" sz="2400" b="1"/>
              <a:t> </a:t>
            </a:r>
            <a:r>
              <a:rPr lang="en-US" sz="2400" b="1" err="1"/>
              <a:t>ký</a:t>
            </a:r>
            <a:endParaRPr lang="en-US" sz="2400" b="1" err="1">
              <a:cs typeface="Times New Roman"/>
            </a:endParaRPr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2FA7F9CF-4DAB-E4A2-9C70-3021DEDB86E2}"/>
              </a:ext>
            </a:extLst>
          </p:cNvPr>
          <p:cNvSpPr/>
          <p:nvPr/>
        </p:nvSpPr>
        <p:spPr>
          <a:xfrm>
            <a:off x="4357577" y="5710285"/>
            <a:ext cx="708728" cy="611605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cs typeface="Times New Roman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B8EA0F-7033-3723-4207-D4C6496EB89A}"/>
              </a:ext>
            </a:extLst>
          </p:cNvPr>
          <p:cNvSpPr txBox="1"/>
          <p:nvPr/>
        </p:nvSpPr>
        <p:spPr>
          <a:xfrm>
            <a:off x="5266062" y="5789364"/>
            <a:ext cx="33307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Thanh </a:t>
            </a:r>
            <a:r>
              <a:rPr lang="en-US" sz="2400" b="1" err="1">
                <a:cs typeface="Times New Roman"/>
              </a:rPr>
              <a:t>toán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7925464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FE200B-13BC-5E20-92AA-08CA85F315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D26D55-0A22-487A-A687-61FB58A6F16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4C9657-D968-AFF6-9BCD-650008463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2285" y="90621"/>
            <a:ext cx="3509688" cy="457200"/>
          </a:xfrm>
        </p:spPr>
        <p:txBody>
          <a:bodyPr/>
          <a:lstStyle/>
          <a:p>
            <a:r>
              <a:rPr lang="en-US">
                <a:cs typeface="Arial"/>
              </a:rPr>
              <a:t>SƠ ĐỒ USECASE</a:t>
            </a:r>
            <a:endParaRPr lang="en-US"/>
          </a:p>
        </p:txBody>
      </p:sp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76327700-1672-DE40-A1B0-140ECBA1B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490" y="1334023"/>
            <a:ext cx="9020906" cy="460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3318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pening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ody slide">
  <a:themeElements>
    <a:clrScheme name="pptx template 1">
      <a:dk1>
        <a:srgbClr val="0070C0"/>
      </a:dk1>
      <a:lt1>
        <a:sysClr val="window" lastClr="FFFFFF"/>
      </a:lt1>
      <a:dk2>
        <a:srgbClr val="0070C0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Ending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15</Slides>
  <Notes>2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Opening slide</vt:lpstr>
      <vt:lpstr>Body slide</vt:lpstr>
      <vt:lpstr>Ending slide</vt:lpstr>
      <vt:lpstr>PowerPoint Presentation</vt:lpstr>
      <vt:lpstr>Tính Cấp Thiết Và Mục Tiêu </vt:lpstr>
      <vt:lpstr>Công Nghệ Thiết Kế Website </vt:lpstr>
      <vt:lpstr>Công Nghệ Thiết Kế Website  </vt:lpstr>
      <vt:lpstr>Công Nghệ Thiết Kế Website   </vt:lpstr>
      <vt:lpstr>Công Nghệ Thiết Kế Website  </vt:lpstr>
      <vt:lpstr>Công Nghệ Thiết Kế Website   </vt:lpstr>
      <vt:lpstr>Phân Tích Thiết Kế Hệ Thống </vt:lpstr>
      <vt:lpstr>SƠ ĐỒ USECASE</vt:lpstr>
      <vt:lpstr>SƠ ĐỒ USECASE</vt:lpstr>
      <vt:lpstr>SƠ ĐỒ USECASE</vt:lpstr>
      <vt:lpstr>SƠ ĐỒ USECASE</vt:lpstr>
      <vt:lpstr>Xây Dựng Và Demo Chương Trình</vt:lpstr>
      <vt:lpstr>Kết Luận Và Hướng Phát Triển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Anh. Nguyen Thi Van -CMCU</dc:creator>
  <cp:revision>2</cp:revision>
  <dcterms:created xsi:type="dcterms:W3CDTF">2022-07-21T03:56:19Z</dcterms:created>
  <dcterms:modified xsi:type="dcterms:W3CDTF">2025-04-06T09:22:34Z</dcterms:modified>
</cp:coreProperties>
</file>